
<file path=[Content_Types].xml><?xml version="1.0" encoding="utf-8"?>
<Types xmlns="http://schemas.openxmlformats.org/package/2006/content-types">
  <Default Extension="png" ContentType="image/pn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35"/>
  </p:notesMasterIdLst>
  <p:sldIdLst>
    <p:sldId id="256" r:id="rId2"/>
    <p:sldId id="288" r:id="rId3"/>
    <p:sldId id="285" r:id="rId4"/>
    <p:sldId id="257" r:id="rId5"/>
    <p:sldId id="286" r:id="rId6"/>
    <p:sldId id="289" r:id="rId7"/>
    <p:sldId id="258" r:id="rId8"/>
    <p:sldId id="291" r:id="rId9"/>
    <p:sldId id="290" r:id="rId10"/>
    <p:sldId id="292" r:id="rId11"/>
    <p:sldId id="259" r:id="rId12"/>
    <p:sldId id="260" r:id="rId13"/>
    <p:sldId id="262" r:id="rId14"/>
    <p:sldId id="265" r:id="rId15"/>
    <p:sldId id="268" r:id="rId16"/>
    <p:sldId id="269" r:id="rId17"/>
    <p:sldId id="267" r:id="rId18"/>
    <p:sldId id="270" r:id="rId19"/>
    <p:sldId id="271" r:id="rId20"/>
    <p:sldId id="272" r:id="rId21"/>
    <p:sldId id="273" r:id="rId22"/>
    <p:sldId id="275" r:id="rId23"/>
    <p:sldId id="276" r:id="rId24"/>
    <p:sldId id="277" r:id="rId25"/>
    <p:sldId id="278" r:id="rId26"/>
    <p:sldId id="279" r:id="rId27"/>
    <p:sldId id="280" r:id="rId28"/>
    <p:sldId id="281" r:id="rId29"/>
    <p:sldId id="282" r:id="rId30"/>
    <p:sldId id="283" r:id="rId31"/>
    <p:sldId id="284" r:id="rId32"/>
    <p:sldId id="266" r:id="rId33"/>
    <p:sldId id="287" r:id="rId3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9B9AD105-6D25-47C1-94FC-34D18D2E1EC7}">
          <p14:sldIdLst>
            <p14:sldId id="256"/>
            <p14:sldId id="288"/>
            <p14:sldId id="285"/>
            <p14:sldId id="257"/>
            <p14:sldId id="286"/>
            <p14:sldId id="289"/>
            <p14:sldId id="258"/>
            <p14:sldId id="291"/>
            <p14:sldId id="290"/>
            <p14:sldId id="292"/>
            <p14:sldId id="259"/>
            <p14:sldId id="260"/>
            <p14:sldId id="262"/>
            <p14:sldId id="265"/>
          </p14:sldIdLst>
        </p14:section>
        <p14:section name="Stan Bice" id="{32EC8505-4D85-4617-9745-63C8783D6DF4}">
          <p14:sldIdLst>
            <p14:sldId id="268"/>
            <p14:sldId id="269"/>
            <p14:sldId id="267"/>
            <p14:sldId id="270"/>
            <p14:sldId id="271"/>
            <p14:sldId id="272"/>
            <p14:sldId id="273"/>
            <p14:sldId id="275"/>
            <p14:sldId id="276"/>
            <p14:sldId id="277"/>
            <p14:sldId id="278"/>
            <p14:sldId id="279"/>
            <p14:sldId id="280"/>
            <p14:sldId id="281"/>
            <p14:sldId id="282"/>
            <p14:sldId id="283"/>
            <p14:sldId id="284"/>
          </p14:sldIdLst>
        </p14:section>
        <p14:section name="Untitled Section" id="{74D4A853-5F47-44AC-81E1-EED182D0E225}">
          <p14:sldIdLst>
            <p14:sldId id="266"/>
            <p14:sldId id="287"/>
          </p14:sldIdLst>
        </p14:section>
      </p14:sectionLst>
    </p:ex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Matt Burleigh" initials="MB" lastIdx="1" clrIdx="0">
    <p:extLst>
      <p:ext uri="{19B8F6BF-5375-455C-9EA6-DF929625EA0E}">
        <p15:presenceInfo xmlns:p15="http://schemas.microsoft.com/office/powerpoint/2012/main" userId="S-1-5-21-1643001815-3224220958-2032846196-54788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63" autoAdjust="0"/>
    <p:restoredTop sz="88868" autoAdjust="0"/>
  </p:normalViewPr>
  <p:slideViewPr>
    <p:cSldViewPr snapToGrid="0">
      <p:cViewPr varScale="1">
        <p:scale>
          <a:sx n="89" d="100"/>
          <a:sy n="89" d="100"/>
        </p:scale>
        <p:origin x="84" y="162"/>
      </p:cViewPr>
      <p:guideLst/>
    </p:cSldViewPr>
  </p:slideViewPr>
  <p:outlineViewPr>
    <p:cViewPr>
      <p:scale>
        <a:sx n="33" d="100"/>
        <a:sy n="33" d="100"/>
      </p:scale>
      <p:origin x="0" y="-8772"/>
    </p:cViewPr>
  </p:outlin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72" d="100"/>
          <a:sy n="72" d="100"/>
        </p:scale>
        <p:origin x="2724" y="52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commentAuthors" Target="comment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A3C1F06-0600-4E8A-818C-2238029C5D15}" type="datetimeFigureOut">
              <a:rPr lang="en-US" smtClean="0"/>
              <a:t>2016/05/23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BB6CF4-F502-448F-A058-48052DD428F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386761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31989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r>
              <a:rPr lang="en-US" baseline="0" dirty="0" smtClean="0"/>
              <a:t> functions: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1 million requests free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first 400k GB/Sec free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https://azure.microsoft.com/en-us/documentation/services/functions/</a:t>
            </a:r>
          </a:p>
          <a:p>
            <a:pPr marL="171450" indent="-171450">
              <a:buFontTx/>
              <a:buChar char="-"/>
            </a:pPr>
            <a:endParaRPr lang="en-US" dirty="0" smtClean="0"/>
          </a:p>
          <a:p>
            <a:pPr marL="0" indent="0">
              <a:buFontTx/>
              <a:buNone/>
            </a:pPr>
            <a:r>
              <a:rPr lang="en-US" dirty="0" smtClean="0"/>
              <a:t>Service Fabric </a:t>
            </a:r>
            <a:r>
              <a:rPr lang="en-US" dirty="0" smtClean="0">
                <a:sym typeface="Wingdings" panose="05000000000000000000" pitchFamily="2" charset="2"/>
              </a:rPr>
              <a:t> Age of Ascent demo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424247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https://dev.office.com/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69989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https://channel9.msdn.com/Events/Build/2016/KEY02#time=18m32s (</a:t>
            </a:r>
            <a:r>
              <a:rPr lang="en-US" dirty="0" err="1" smtClean="0"/>
              <a:t>ScottGu</a:t>
            </a:r>
            <a:r>
              <a:rPr lang="en-US" dirty="0" smtClean="0"/>
              <a:t> keynote</a:t>
            </a:r>
            <a:r>
              <a:rPr lang="en-US" baseline="0" dirty="0" smtClean="0"/>
              <a:t> announcement)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25216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https://www.dotnetfoundation.org/blog/welcoming-xamarin-to-the-net-foundation</a:t>
            </a:r>
          </a:p>
          <a:p>
            <a:r>
              <a:rPr lang="en-US" dirty="0" smtClean="0"/>
              <a:t>http://open.xamarin.com/</a:t>
            </a:r>
          </a:p>
          <a:p>
            <a:r>
              <a:rPr lang="en-US" dirty="0" smtClean="0"/>
              <a:t>http://forums.dotnetfoundation.org/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17450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3697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 smtClean="0"/>
          </a:p>
          <a:p>
            <a:r>
              <a:rPr lang="en-US" dirty="0" smtClean="0"/>
              <a:t>https://cloudplatform.googleblog.com/2016/05/how-to-get-your-ASP-NET-app-up-on-Google-Cloud-the-easy-way.html</a:t>
            </a:r>
          </a:p>
          <a:p>
            <a:r>
              <a:rPr lang="en-US" dirty="0" smtClean="0"/>
              <a:t>https://blogs.aws.amazon.com/net/post/TxSBK1AHRGLHVC/Exploring-ASP-NET-Core-Part-1-Deploying-from-GitHub</a:t>
            </a:r>
          </a:p>
          <a:p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98174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https://dotnet.github.io/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9315336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&lt;%= [html encode</a:t>
            </a:r>
            <a:r>
              <a:rPr lang="en-US" baseline="0" dirty="0" smtClean="0"/>
              <a:t> some code output</a:t>
            </a:r>
            <a:r>
              <a:rPr lang="en-US" dirty="0" smtClean="0"/>
              <a:t> here] %&gt; </a:t>
            </a:r>
            <a:r>
              <a:rPr lang="en-US" dirty="0" smtClean="0">
                <a:sym typeface="Wingdings" panose="05000000000000000000" pitchFamily="2" charset="2"/>
              </a:rPr>
              <a:t> &lt;%: [code something here] %&gt;  @</a:t>
            </a:r>
            <a:r>
              <a:rPr lang="en-US" baseline="0" dirty="0" smtClean="0">
                <a:sym typeface="Wingdings" panose="05000000000000000000" pitchFamily="2" charset="2"/>
              </a:rPr>
              <a:t> [code something here]  asp-for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243503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https://channel9.msdn.com/Events/Build/2016/KEY01#time=1h54m02s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www.botframework.com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http://docs.botframework.com/connector/tools/bot-framework-emulator/</a:t>
            </a:r>
          </a:p>
          <a:p>
            <a:pPr marL="0" marR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https://www.microsoft.com/cognitive-services/en-us/language-understanding-intelligent-service-luis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6941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de-DE" sz="1200" kern="1200" dirty="0" smtClean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https://developers.facebook.com/blog/post/2016/04/12/bots-for-messenger/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4BB6CF4-F502-448F-A058-48052DD428FD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83496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09800" y="4464028"/>
            <a:ext cx="9144000" cy="1641490"/>
          </a:xfrm>
        </p:spPr>
        <p:txBody>
          <a:bodyPr wrap="none" anchor="t">
            <a:normAutofit/>
          </a:bodyPr>
          <a:lstStyle>
            <a:lvl1pPr algn="r">
              <a:defRPr sz="9600" b="0" spc="-300">
                <a:gradFill flip="none" rotWithShape="1">
                  <a:gsLst>
                    <a:gs pos="0">
                      <a:schemeClr val="tx1"/>
                    </a:gs>
                    <a:gs pos="68000">
                      <a:srgbClr val="F1F1F1"/>
                    </a:gs>
                    <a:gs pos="100000">
                      <a:schemeClr val="bg1">
                        <a:lumMod val="11000"/>
                        <a:lumOff val="89000"/>
                      </a:schemeClr>
                    </a:gs>
                  </a:gsLst>
                  <a:lin ang="54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</a:defRPr>
            </a:lvl1pPr>
          </a:lstStyle>
          <a:p>
            <a:pPr lvl="0" algn="r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09799" y="3694375"/>
            <a:ext cx="9144000" cy="754025"/>
          </a:xfrm>
        </p:spPr>
        <p:txBody>
          <a:bodyPr vert="horz" lIns="91440" tIns="45720" rIns="91440" bIns="45720" rtlCol="0" anchor="b">
            <a:normAutofit/>
          </a:bodyPr>
          <a:lstStyle>
            <a:lvl1pPr marL="0" indent="0" algn="r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</a:lstStyle>
          <a:p>
            <a:pPr marL="0" lvl="0" indent="0" algn="r">
              <a:buNone/>
            </a:pPr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367160"/>
            <a:ext cx="10515600" cy="81935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839788" y="987425"/>
            <a:ext cx="10515600" cy="337973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5186516"/>
            <a:ext cx="10514012" cy="682472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0C674-7DFC-42FE-B9CD-82963CDB1557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353434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489399"/>
            <a:ext cx="10514012" cy="1501826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076456F-F47D-4F25-8053-2A695DA0CA7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365125"/>
            <a:ext cx="9302752" cy="2992904"/>
          </a:xfrm>
        </p:spPr>
        <p:txBody>
          <a:bodyPr anchor="ctr"/>
          <a:lstStyle>
            <a:lvl1pPr>
              <a:defRPr sz="4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8200" y="4501729"/>
            <a:ext cx="10512424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6C7379-69CC-4837-9905-BEBA22830C8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1111044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2326967"/>
            <a:ext cx="10515600" cy="2511835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4850581"/>
            <a:ext cx="10514012" cy="1140644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EB8B7E-8AEE-4F10-BFEE-C999AD004D36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337282" y="1885950"/>
            <a:ext cx="2946866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356798" y="2571750"/>
            <a:ext cx="2927350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87994" y="1885950"/>
            <a:ext cx="2936241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77441" y="2571750"/>
            <a:ext cx="2946794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29035" y="1885950"/>
            <a:ext cx="2932113" cy="576262"/>
          </a:xfrm>
        </p:spPr>
        <p:txBody>
          <a:bodyPr vert="horz" lIns="91440" tIns="45720" rIns="91440" bIns="45720" rtlCol="0" anchor="b">
            <a:noAutofit/>
          </a:bodyPr>
          <a:lstStyle>
            <a:lvl1pPr>
              <a:buNone/>
              <a:defRPr lang="en-US" sz="2400" b="0" dirty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29035" y="2571750"/>
            <a:ext cx="2932113" cy="358933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68F3F9-58BC-440B-B37B-805B9055EF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332085" y="4297503"/>
            <a:ext cx="2940050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332085" y="2256354"/>
            <a:ext cx="2940050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332085" y="4873765"/>
            <a:ext cx="2940050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68997" y="4297503"/>
            <a:ext cx="2930525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56354"/>
            <a:ext cx="2930525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567644" y="4873764"/>
            <a:ext cx="2934406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04322" y="4297503"/>
            <a:ext cx="293211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gradFill>
                  <a:gsLst>
                    <a:gs pos="34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41000"/>
                        <a:lumOff val="59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4800000" scaled="0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04321" y="2256354"/>
            <a:ext cx="2932113" cy="1524000"/>
          </a:xfrm>
          <a:prstGeom prst="roundRect">
            <a:avLst>
              <a:gd name="adj" fmla="val 1858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04197" y="4873762"/>
            <a:ext cx="2935997" cy="659189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5A53AF-48EA-489D-8260-9DCAB666386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ctrTitle"/>
          </p:nvPr>
        </p:nvSpPr>
        <p:spPr>
          <a:xfrm>
            <a:off x="854532" y="4464028"/>
            <a:ext cx="9144000" cy="1641490"/>
          </a:xfrm>
        </p:spPr>
        <p:txBody>
          <a:bodyPr wrap="none" anchor="t">
            <a:normAutofit/>
          </a:bodyPr>
          <a:lstStyle>
            <a:lvl1pPr algn="l">
              <a:defRPr sz="9600" b="0" spc="-300">
                <a:gradFill flip="none" rotWithShape="1">
                  <a:gsLst>
                    <a:gs pos="32000">
                      <a:schemeClr val="tx1">
                        <a:lumMod val="89000"/>
                      </a:schemeClr>
                    </a:gs>
                    <a:gs pos="0">
                      <a:schemeClr val="bg1">
                        <a:lumMod val="32000"/>
                        <a:lumOff val="68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8100000" scaled="1"/>
                  <a:tileRect/>
                </a:gradFill>
                <a:effectLst>
                  <a:outerShdw blurRad="469900" dist="342900" dir="5400000" sy="-20000" rotWithShape="0">
                    <a:prstClr val="black">
                      <a:alpha val="66000"/>
                    </a:prstClr>
                  </a:outerShdw>
                </a:effectLst>
                <a:latin typeface="+mj-lt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854532" y="3693674"/>
            <a:ext cx="9144000" cy="754025"/>
          </a:xfrm>
        </p:spPr>
        <p:txBody>
          <a:bodyPr anchor="b">
            <a:normAutofit/>
          </a:bodyPr>
          <a:lstStyle>
            <a:lvl1pPr marL="0" indent="0" algn="l">
              <a:buNone/>
              <a:defRPr sz="3200" b="0">
                <a:gradFill flip="none" rotWithShape="1"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  <a:tileRect/>
                </a:gradFill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20000" y="1825625"/>
            <a:ext cx="5025216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19840" y="1825625"/>
            <a:ext cx="503396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681163"/>
            <a:ext cx="5025216" cy="823912"/>
          </a:xfrm>
        </p:spPr>
        <p:txBody>
          <a:bodyPr anchor="b"/>
          <a:lstStyle>
            <a:lvl1pPr marL="0" indent="0">
              <a:buNone/>
              <a:defRPr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20000" y="2505075"/>
            <a:ext cx="5025216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19840" y="1681163"/>
            <a:ext cx="5035548" cy="823912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2">
                        <a:lumMod val="90000"/>
                        <a:lumOff val="10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19840" y="2505075"/>
            <a:ext cx="503554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7D1BD23-6E54-4D9D-AD88-A2813C73CC25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20000" y="2057400"/>
            <a:ext cx="3652025" cy="3811588"/>
          </a:xfrm>
        </p:spPr>
        <p:txBody>
          <a:bodyPr/>
          <a:lstStyle>
            <a:lvl1pPr marL="0" indent="0">
              <a:buNone/>
              <a:defRPr sz="1600">
                <a:gradFill>
                  <a:gsLst>
                    <a:gs pos="15000">
                      <a:schemeClr val="tx2"/>
                    </a:gs>
                    <a:gs pos="73000">
                      <a:schemeClr val="tx2">
                        <a:lumMod val="60000"/>
                        <a:lumOff val="40000"/>
                      </a:schemeClr>
                    </a:gs>
                    <a:gs pos="0">
                      <a:schemeClr val="tx1"/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16200000" scaled="1"/>
                </a:gra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71A834-4F3C-4AF9-9C74-05EC35A0F292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
              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9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20000" y="1825625"/>
            <a:ext cx="102338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51CF1133-3259-4C45-BABA-5B62D9C6F78D}" type="datetimeFigureOut">
              <a:rPr lang="en-US" dirty="0"/>
              <a:t>2016/05/23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r>
              <a:rPr lang="en-US" dirty="0"/>
              <a:t>
              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gradFill flip="none" rotWithShape="1">
                  <a:gsLst>
                    <a:gs pos="28000">
                      <a:schemeClr val="tx1">
                        <a:lumMod val="93000"/>
                      </a:schemeClr>
                    </a:gs>
                    <a:gs pos="0">
                      <a:schemeClr val="bg1">
                        <a:lumMod val="38000"/>
                        <a:lumOff val="62000"/>
                      </a:schemeClr>
                    </a:gs>
                    <a:gs pos="100000">
                      <a:schemeClr val="tx2">
                        <a:lumMod val="0"/>
                        <a:lumOff val="100000"/>
                      </a:schemeClr>
                    </a:gs>
                  </a:gsLst>
                  <a:lin ang="5400000" scaled="1"/>
                  <a:tileRect/>
                </a:gra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400" b="0" kern="1200">
          <a:gradFill flip="none" rotWithShape="1">
            <a:gsLst>
              <a:gs pos="28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  <a:tileRect/>
          </a:gra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gradFill>
            <a:gsLst>
              <a:gs pos="34000">
                <a:schemeClr val="tx1">
                  <a:lumMod val="93000"/>
                </a:schemeClr>
              </a:gs>
              <a:gs pos="0">
                <a:schemeClr val="bg1">
                  <a:lumMod val="13000"/>
                  <a:lumOff val="87000"/>
                </a:schemeClr>
              </a:gs>
              <a:gs pos="100000">
                <a:schemeClr val="tx2">
                  <a:lumMod val="0"/>
                  <a:lumOff val="100000"/>
                </a:schemeClr>
              </a:gs>
            </a:gsLst>
            <a:lin ang="4800000" scaled="0"/>
          </a:gra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bout.me/matthew.burleigh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microsoft.com/cognitive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azure.microsoft.com/en-us/develop/iot/starter-kits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graph.microsoft.io/en-us/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T685" TargetMode="External"/><Relationship Id="rId2" Type="http://schemas.openxmlformats.org/officeDocument/2006/relationships/hyperlink" Target="https://channel9.msdn.com/Events/Build/2016/B804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hannel9.msdn.com/Events/Build/2016/P434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hyperlink" Target="https://app.powerbi.com/visuals/" TargetMode="Externa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icrosoft/PowerBI-visuals" TargetMode="External"/><Relationship Id="rId2" Type="http://schemas.openxmlformats.org/officeDocument/2006/relationships/hyperlink" Target="https://powerbi.microsoft.com/custom-visuals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emf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emf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hyperlink" Target="https://channel9.msdn.com/Events/Build/2016/P468" TargetMode="External"/><Relationship Id="rId2" Type="http://schemas.openxmlformats.org/officeDocument/2006/relationships/hyperlink" Target="https://channel9.msdn.com/Events/Build/2016/B840" TargetMode="External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emf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emf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hyperlink" Target="https://channel9.msdn.com/Events/Build/2016/B867" TargetMode="Externa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emf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bit.ly/baltomsdn201605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developer.xamarin.com/guides/cross-platform/workbooks/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eveloper.xamarin.com/guides/cross-platform/inspector/" TargetMode="Externa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visualstudio.com/downloads/visual-studio-next-downloads-vs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dot.net/" TargetMode="Externa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Microsoft //build/ 2016</a:t>
            </a:r>
            <a:br>
              <a:rPr lang="en-US" dirty="0" smtClean="0"/>
            </a:b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solidFill>
                  <a:schemeClr val="tx1"/>
                </a:solidFill>
              </a:rPr>
              <a:t>March 30 – April 1, 2016, San Francisco, CA</a:t>
            </a:r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372533" y="440266"/>
            <a:ext cx="36211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Matthew Burleigh</a:t>
            </a:r>
          </a:p>
          <a:p>
            <a:r>
              <a:rPr lang="en-US" dirty="0" smtClean="0"/>
              <a:t>Senior Developer, Pandora </a:t>
            </a:r>
            <a:r>
              <a:rPr lang="en-US" dirty="0" smtClean="0"/>
              <a:t>Jewelry</a:t>
            </a:r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about.me/matthew.burleigh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7582" y="440266"/>
            <a:ext cx="2966217" cy="29662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33009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Cortana Intelligence Suite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61558"/>
            <a:ext cx="10233800" cy="5144067"/>
          </a:xfrm>
        </p:spPr>
        <p:txBody>
          <a:bodyPr>
            <a:normAutofit/>
          </a:bodyPr>
          <a:lstStyle/>
          <a:p>
            <a:r>
              <a:rPr lang="en-US" dirty="0" smtClean="0"/>
              <a:t>Bot Framework</a:t>
            </a:r>
          </a:p>
          <a:p>
            <a:pPr lvl="1"/>
            <a:r>
              <a:rPr lang="en-US" dirty="0" smtClean="0"/>
              <a:t>Add capability to any “conversational </a:t>
            </a:r>
            <a:r>
              <a:rPr lang="en-US" smtClean="0"/>
              <a:t>canvas”</a:t>
            </a:r>
            <a:endParaRPr lang="en-US" dirty="0" smtClean="0"/>
          </a:p>
          <a:p>
            <a:pPr lvl="1"/>
            <a:r>
              <a:rPr lang="en-US" dirty="0" smtClean="0"/>
              <a:t>Bot Connector</a:t>
            </a:r>
          </a:p>
          <a:p>
            <a:pPr lvl="1"/>
            <a:r>
              <a:rPr lang="en-US" dirty="0" smtClean="0"/>
              <a:t>Bot Builder SDK</a:t>
            </a:r>
          </a:p>
          <a:p>
            <a:pPr lvl="1"/>
            <a:r>
              <a:rPr lang="en-US" dirty="0" smtClean="0"/>
              <a:t>Bot Emulator</a:t>
            </a:r>
          </a:p>
          <a:p>
            <a:r>
              <a:rPr lang="en-US" dirty="0"/>
              <a:t>Cognitive Services (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www.microsoft.com/cognitive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22 APIs available (Vision, Speech, Language, Knowledge, Search)</a:t>
            </a:r>
            <a:endParaRPr lang="en-US" dirty="0"/>
          </a:p>
          <a:p>
            <a:r>
              <a:rPr lang="en-US" dirty="0" smtClean="0"/>
              <a:t>Machine Learning</a:t>
            </a:r>
          </a:p>
          <a:p>
            <a:pPr lvl="1"/>
            <a:r>
              <a:rPr lang="en-US" dirty="0" smtClean="0"/>
              <a:t>LUIS (Language Understanding Intelligent Service)</a:t>
            </a:r>
          </a:p>
          <a:p>
            <a:pPr lvl="2"/>
            <a:r>
              <a:rPr lang="en-US" dirty="0" smtClean="0"/>
              <a:t>Utterance </a:t>
            </a:r>
            <a:r>
              <a:rPr lang="en-US" dirty="0" smtClean="0">
                <a:sym typeface="Wingdings" panose="05000000000000000000" pitchFamily="2" charset="2"/>
              </a:rPr>
              <a:t> Intent (confidence interval)</a:t>
            </a:r>
            <a:endParaRPr lang="en-US" dirty="0"/>
          </a:p>
          <a:p>
            <a:pPr lvl="1"/>
            <a:r>
              <a:rPr lang="en-US" dirty="0" smtClean="0"/>
              <a:t>CRIS (Custom Recognition Intelligent Service)</a:t>
            </a:r>
            <a:endParaRPr lang="en-US" dirty="0"/>
          </a:p>
          <a:p>
            <a:pPr lvl="1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421535366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98992"/>
            <a:ext cx="10515600" cy="1325563"/>
          </a:xfrm>
        </p:spPr>
        <p:txBody>
          <a:bodyPr/>
          <a:lstStyle/>
          <a:p>
            <a:r>
              <a:rPr lang="en-US" dirty="0" smtClean="0"/>
              <a:t>Bots all the Things!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563157"/>
            <a:ext cx="10233800" cy="5133975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Bot as assistant</a:t>
            </a:r>
          </a:p>
          <a:p>
            <a:pPr lvl="1"/>
            <a:r>
              <a:rPr lang="en-US" dirty="0" smtClean="0"/>
              <a:t>Cortana Developer Preview (</a:t>
            </a:r>
            <a:r>
              <a:rPr lang="en-US" dirty="0" err="1" smtClean="0"/>
              <a:t>Glympse</a:t>
            </a:r>
            <a:r>
              <a:rPr lang="en-US" dirty="0" smtClean="0"/>
              <a:t> &amp; </a:t>
            </a:r>
            <a:r>
              <a:rPr lang="en-US" dirty="0" err="1" smtClean="0"/>
              <a:t>JustEat</a:t>
            </a:r>
            <a:r>
              <a:rPr lang="en-US" dirty="0" smtClean="0"/>
              <a:t> integrations)</a:t>
            </a:r>
          </a:p>
          <a:p>
            <a:r>
              <a:rPr lang="en-US" dirty="0" smtClean="0"/>
              <a:t>Conversation as a Platform (</a:t>
            </a:r>
            <a:r>
              <a:rPr lang="en-US" dirty="0" err="1" smtClean="0"/>
              <a:t>Caap</a:t>
            </a:r>
            <a:r>
              <a:rPr lang="en-US" dirty="0" smtClean="0"/>
              <a:t>)</a:t>
            </a:r>
          </a:p>
          <a:p>
            <a:pPr lvl="1"/>
            <a:r>
              <a:rPr lang="en-US" dirty="0"/>
              <a:t>Bots cover the “long tail”</a:t>
            </a:r>
          </a:p>
          <a:p>
            <a:pPr lvl="1"/>
            <a:r>
              <a:rPr lang="en-US" dirty="0" smtClean="0"/>
              <a:t>Human language </a:t>
            </a:r>
            <a:r>
              <a:rPr lang="en-US" dirty="0"/>
              <a:t>as </a:t>
            </a:r>
            <a:r>
              <a:rPr lang="en-US" dirty="0" smtClean="0"/>
              <a:t>extensible UI</a:t>
            </a:r>
            <a:endParaRPr lang="en-US" dirty="0"/>
          </a:p>
          <a:p>
            <a:pPr lvl="1"/>
            <a:r>
              <a:rPr lang="en-US" dirty="0" smtClean="0"/>
              <a:t>Ubiquitous</a:t>
            </a:r>
          </a:p>
          <a:p>
            <a:pPr lvl="1"/>
            <a:r>
              <a:rPr lang="en-US" dirty="0" smtClean="0"/>
              <a:t>Conversation can replicate any GUI experience</a:t>
            </a:r>
          </a:p>
          <a:p>
            <a:r>
              <a:rPr lang="en-US" dirty="0" smtClean="0"/>
              <a:t>Facebook Messenger Platform</a:t>
            </a:r>
          </a:p>
          <a:p>
            <a:pPr lvl="1"/>
            <a:r>
              <a:rPr lang="en-US" dirty="0" smtClean="0"/>
              <a:t>Chat bots for Messenger</a:t>
            </a:r>
          </a:p>
          <a:p>
            <a:pPr lvl="1"/>
            <a:r>
              <a:rPr lang="en-US" dirty="0" smtClean="0"/>
              <a:t>Chat widgets for web</a:t>
            </a:r>
          </a:p>
          <a:p>
            <a:r>
              <a:rPr lang="en-US" dirty="0" smtClean="0"/>
              <a:t>Google </a:t>
            </a:r>
            <a:r>
              <a:rPr lang="en-US" dirty="0" err="1" smtClean="0"/>
              <a:t>Allo</a:t>
            </a:r>
            <a:endParaRPr lang="en-US" dirty="0" smtClean="0"/>
          </a:p>
          <a:p>
            <a:pPr lvl="1"/>
            <a:r>
              <a:rPr lang="en-US" dirty="0" smtClean="0"/>
              <a:t>Smart reply = machine learning/</a:t>
            </a:r>
            <a:r>
              <a:rPr lang="en-US" dirty="0" err="1" smtClean="0"/>
              <a:t>nlp</a:t>
            </a:r>
            <a:r>
              <a:rPr lang="en-US" dirty="0" smtClean="0"/>
              <a:t>/computer vision</a:t>
            </a:r>
          </a:p>
          <a:p>
            <a:r>
              <a:rPr lang="en-US" dirty="0" smtClean="0"/>
              <a:t>Amazon Echo</a:t>
            </a:r>
          </a:p>
          <a:p>
            <a:pPr lvl="1"/>
            <a:r>
              <a:rPr lang="en-US" dirty="0" smtClean="0"/>
              <a:t>Skills development</a:t>
            </a:r>
          </a:p>
        </p:txBody>
      </p:sp>
    </p:spTree>
    <p:extLst>
      <p:ext uri="{BB962C8B-B14F-4D97-AF65-F5344CB8AC3E}">
        <p14:creationId xmlns:p14="http://schemas.microsoft.com/office/powerpoint/2010/main" val="33734082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Azure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61557"/>
            <a:ext cx="10233800" cy="5201709"/>
          </a:xfrm>
        </p:spPr>
        <p:txBody>
          <a:bodyPr>
            <a:normAutofit fontScale="92500" lnSpcReduction="20000"/>
          </a:bodyPr>
          <a:lstStyle/>
          <a:p>
            <a:r>
              <a:rPr lang="en-US" dirty="0" smtClean="0"/>
              <a:t>IoT Suite</a:t>
            </a:r>
          </a:p>
          <a:p>
            <a:pPr lvl="1"/>
            <a:r>
              <a:rPr lang="en-US" dirty="0">
                <a:hlinkClick r:id="rId3"/>
              </a:rPr>
              <a:t>https://azure.microsoft.com/en-us/develop/iot/starter-kits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IoT Hub</a:t>
            </a:r>
          </a:p>
          <a:p>
            <a:pPr lvl="1"/>
            <a:r>
              <a:rPr lang="en-US" dirty="0" smtClean="0"/>
              <a:t>IoT Gateway</a:t>
            </a:r>
          </a:p>
          <a:p>
            <a:r>
              <a:rPr lang="en-US" dirty="0" smtClean="0"/>
              <a:t>VM </a:t>
            </a:r>
            <a:r>
              <a:rPr lang="en-US" dirty="0" err="1" smtClean="0"/>
              <a:t>Scalesets</a:t>
            </a:r>
            <a:endParaRPr lang="en-US" dirty="0" smtClean="0"/>
          </a:p>
          <a:p>
            <a:r>
              <a:rPr lang="en-US" dirty="0" err="1" smtClean="0"/>
              <a:t>AzureStack</a:t>
            </a:r>
            <a:endParaRPr lang="en-US" dirty="0" smtClean="0"/>
          </a:p>
          <a:p>
            <a:r>
              <a:rPr lang="en-US" dirty="0" smtClean="0"/>
              <a:t>Container Service</a:t>
            </a:r>
          </a:p>
          <a:p>
            <a:r>
              <a:rPr lang="en-US" dirty="0" smtClean="0"/>
              <a:t>Service Fabric GA</a:t>
            </a:r>
          </a:p>
          <a:p>
            <a:pPr lvl="1"/>
            <a:r>
              <a:rPr lang="en-US" dirty="0" smtClean="0"/>
              <a:t>Package/deploy/manages scalable </a:t>
            </a:r>
            <a:r>
              <a:rPr lang="en-US" dirty="0" smtClean="0"/>
              <a:t>&amp; reliable </a:t>
            </a:r>
            <a:r>
              <a:rPr lang="en-US" dirty="0" err="1" smtClean="0"/>
              <a:t>microservices</a:t>
            </a:r>
            <a:endParaRPr lang="en-US" dirty="0" smtClean="0"/>
          </a:p>
          <a:p>
            <a:r>
              <a:rPr lang="en-US" dirty="0" smtClean="0"/>
              <a:t>Azure Functions</a:t>
            </a:r>
          </a:p>
          <a:p>
            <a:pPr lvl="1"/>
            <a:r>
              <a:rPr lang="en-US" dirty="0" err="1" smtClean="0"/>
              <a:t>Serverless</a:t>
            </a:r>
            <a:r>
              <a:rPr lang="en-US" dirty="0" smtClean="0"/>
              <a:t> compute</a:t>
            </a:r>
          </a:p>
          <a:p>
            <a:pPr lvl="1"/>
            <a:r>
              <a:rPr lang="en-US" dirty="0" smtClean="0"/>
              <a:t>Trigger on events in Azure + external events</a:t>
            </a:r>
          </a:p>
          <a:p>
            <a:pPr lvl="1"/>
            <a:r>
              <a:rPr lang="en-US" b="1" i="1" dirty="0" smtClean="0"/>
              <a:t>Pay per execution</a:t>
            </a:r>
            <a:r>
              <a:rPr lang="en-US" i="1" dirty="0" smtClean="0"/>
              <a:t> (based on execution time &amp; function space)</a:t>
            </a:r>
          </a:p>
          <a:p>
            <a:pPr lvl="1"/>
            <a:r>
              <a:rPr lang="en-US" dirty="0" smtClean="0"/>
              <a:t>Code in C#, Javascript, Python, PHP, Bash, Batch, PowerShell</a:t>
            </a:r>
          </a:p>
          <a:p>
            <a:pPr lvl="1"/>
            <a:r>
              <a:rPr lang="en-US" dirty="0" smtClean="0"/>
              <a:t>Expose as HTTP API endpoints (maybe Flow is built on this)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0621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Windows 10 Anniversary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95425"/>
            <a:ext cx="10233800" cy="4351338"/>
          </a:xfrm>
        </p:spPr>
        <p:txBody>
          <a:bodyPr/>
          <a:lstStyle/>
          <a:p>
            <a:r>
              <a:rPr lang="en-US" dirty="0" smtClean="0"/>
              <a:t>Ink Space</a:t>
            </a:r>
          </a:p>
          <a:p>
            <a:r>
              <a:rPr lang="en-US" dirty="0" smtClean="0"/>
              <a:t>Bash (Windows Subsystem for Linux)</a:t>
            </a:r>
          </a:p>
          <a:p>
            <a:pPr lvl="1"/>
            <a:r>
              <a:rPr lang="en-US" dirty="0" smtClean="0"/>
              <a:t>Command line tools only</a:t>
            </a:r>
          </a:p>
          <a:p>
            <a:pPr lvl="1"/>
            <a:r>
              <a:rPr lang="en-US" dirty="0" smtClean="0"/>
              <a:t>64 bit only</a:t>
            </a:r>
          </a:p>
          <a:p>
            <a:r>
              <a:rPr lang="en-US" dirty="0" smtClean="0"/>
              <a:t>Improved Cortana</a:t>
            </a:r>
          </a:p>
          <a:p>
            <a:pPr lvl="1"/>
            <a:r>
              <a:rPr lang="en-US" dirty="0" smtClean="0"/>
              <a:t>Available on lock screen</a:t>
            </a:r>
          </a:p>
          <a:p>
            <a:pPr lvl="1"/>
            <a:r>
              <a:rPr lang="en-US" dirty="0" smtClean="0"/>
              <a:t>Integration with phone apps (Android &amp; iOS)</a:t>
            </a:r>
          </a:p>
          <a:p>
            <a:r>
              <a:rPr lang="en-US" dirty="0" smtClean="0"/>
              <a:t>Convert existing windows apps</a:t>
            </a:r>
          </a:p>
          <a:p>
            <a:r>
              <a:rPr lang="en-US" dirty="0" smtClean="0"/>
              <a:t>Windows 10 free upgrade offer ends 7/29/2016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11374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Office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79100" y="1430604"/>
            <a:ext cx="10233800" cy="5211598"/>
          </a:xfrm>
        </p:spPr>
        <p:txBody>
          <a:bodyPr>
            <a:normAutofit/>
          </a:bodyPr>
          <a:lstStyle/>
          <a:p>
            <a:r>
              <a:rPr lang="en-US" dirty="0" smtClean="0"/>
              <a:t>Graph API</a:t>
            </a:r>
          </a:p>
          <a:p>
            <a:pPr lvl="1"/>
            <a:r>
              <a:rPr lang="en-US" dirty="0">
                <a:hlinkClick r:id="rId3"/>
              </a:rPr>
              <a:t>http://</a:t>
            </a:r>
            <a:r>
              <a:rPr lang="en-US">
                <a:hlinkClick r:id="rId3"/>
              </a:rPr>
              <a:t>graph.microsoft.io/en-us</a:t>
            </a:r>
            <a:r>
              <a:rPr lang="en-US" smtClean="0">
                <a:hlinkClick r:id="rId3"/>
              </a:rPr>
              <a:t>/</a:t>
            </a:r>
            <a:r>
              <a:rPr lang="en-US" dirty="0"/>
              <a:t> </a:t>
            </a:r>
            <a:endParaRPr lang="en-US" dirty="0"/>
          </a:p>
          <a:p>
            <a:r>
              <a:rPr lang="en-US" dirty="0" smtClean="0"/>
              <a:t>Office 365 Group Connectors GA</a:t>
            </a:r>
          </a:p>
          <a:p>
            <a:pPr lvl="1"/>
            <a:r>
              <a:rPr lang="en-US" dirty="0" smtClean="0"/>
              <a:t>Create conversations about objects that represent your services</a:t>
            </a:r>
          </a:p>
          <a:p>
            <a:pPr lvl="1"/>
            <a:r>
              <a:rPr lang="en-US" dirty="0" smtClean="0"/>
              <a:t>Users use familiar tools (Outlook) to have conversations about these objects (</a:t>
            </a:r>
            <a:r>
              <a:rPr lang="en-US" dirty="0" err="1" smtClean="0"/>
              <a:t>Zendesk</a:t>
            </a:r>
            <a:r>
              <a:rPr lang="en-US" dirty="0" smtClean="0"/>
              <a:t> example)</a:t>
            </a:r>
            <a:endParaRPr lang="en-US" dirty="0"/>
          </a:p>
          <a:p>
            <a:pPr lvl="1"/>
            <a:r>
              <a:rPr lang="en-US" dirty="0" smtClean="0"/>
              <a:t>Associate smart actions to objects that allow users to actions from within conversations</a:t>
            </a:r>
          </a:p>
          <a:p>
            <a:r>
              <a:rPr lang="en-US" dirty="0" smtClean="0"/>
              <a:t>Modern </a:t>
            </a:r>
            <a:r>
              <a:rPr lang="en-US" dirty="0"/>
              <a:t>Office </a:t>
            </a:r>
            <a:r>
              <a:rPr lang="en-US" dirty="0" err="1"/>
              <a:t>Addins</a:t>
            </a:r>
            <a:endParaRPr lang="en-US" dirty="0"/>
          </a:p>
          <a:p>
            <a:pPr lvl="1"/>
            <a:r>
              <a:rPr lang="en-US" dirty="0" smtClean="0"/>
              <a:t>XML Manifest</a:t>
            </a:r>
          </a:p>
          <a:p>
            <a:pPr lvl="1"/>
            <a:r>
              <a:rPr lang="en-US" dirty="0" smtClean="0"/>
              <a:t>Web Application (ex. Boomerang)</a:t>
            </a:r>
          </a:p>
        </p:txBody>
      </p:sp>
    </p:spTree>
    <p:extLst>
      <p:ext uri="{BB962C8B-B14F-4D97-AF65-F5344CB8AC3E}">
        <p14:creationId xmlns:p14="http://schemas.microsoft.com/office/powerpoint/2010/main" val="5843933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 </a:t>
            </a:r>
          </a:p>
          <a:p>
            <a:pPr lvl="1"/>
            <a:r>
              <a:rPr lang="en-US" dirty="0"/>
              <a:t>Adding Power BI Data Experiences to Your Applications</a:t>
            </a:r>
            <a:endParaRPr lang="en-US" dirty="0" smtClean="0"/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channel9.msdn.com/Events/Build/2016/B804</a:t>
            </a:r>
            <a:r>
              <a:rPr lang="en-US" dirty="0" smtClean="0"/>
              <a:t> </a:t>
            </a:r>
          </a:p>
          <a:p>
            <a:pPr lvl="1"/>
            <a:r>
              <a:rPr lang="en-US" dirty="0" smtClean="0"/>
              <a:t>Integrating </a:t>
            </a:r>
            <a:r>
              <a:rPr lang="en-US" dirty="0"/>
              <a:t>Power BI into Your Own Applications – Featuring Real World </a:t>
            </a:r>
            <a:r>
              <a:rPr lang="en-US" dirty="0" smtClean="0"/>
              <a:t>Demos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channel9.msdn.com/Events/Build/2016/T685</a:t>
            </a:r>
            <a:r>
              <a:rPr lang="en-US" dirty="0" smtClean="0"/>
              <a:t> </a:t>
            </a:r>
            <a:endParaRPr lang="en-US" dirty="0"/>
          </a:p>
          <a:p>
            <a:pPr lvl="1"/>
            <a:r>
              <a:rPr lang="en-US" dirty="0" smtClean="0"/>
              <a:t>Developing </a:t>
            </a:r>
            <a:r>
              <a:rPr lang="en-US" dirty="0"/>
              <a:t>Custom Visuals for Power BI– Deep </a:t>
            </a:r>
            <a:r>
              <a:rPr lang="en-US" dirty="0" smtClean="0"/>
              <a:t>Dive</a:t>
            </a:r>
          </a:p>
          <a:p>
            <a:pPr lvl="2"/>
            <a:r>
              <a:rPr lang="en-US" dirty="0">
                <a:hlinkClick r:id="rId4"/>
              </a:rPr>
              <a:t>https://</a:t>
            </a:r>
            <a:r>
              <a:rPr lang="en-US" dirty="0" smtClean="0">
                <a:hlinkClick r:id="rId4"/>
              </a:rPr>
              <a:t>channel9.msdn.com/Events/Build/2016/P434</a:t>
            </a:r>
            <a:r>
              <a:rPr lang="en-US" dirty="0" smtClean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8960920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Visuals Gallery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Download and use additional visuals, developed by the community</a:t>
            </a:r>
          </a:p>
          <a:p>
            <a:r>
              <a:rPr lang="en-US" dirty="0">
                <a:hlinkClick r:id="rId2"/>
              </a:rPr>
              <a:t>https://app.powerbi.com/visuals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5882" y="2832019"/>
            <a:ext cx="5528660" cy="3897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00701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– Custom Visuals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825625"/>
            <a:ext cx="6153636" cy="4351338"/>
          </a:xfrm>
        </p:spPr>
        <p:txBody>
          <a:bodyPr/>
          <a:lstStyle/>
          <a:p>
            <a:r>
              <a:rPr lang="en-US" dirty="0" smtClean="0"/>
              <a:t>Develop your own visuals and share them with the community</a:t>
            </a:r>
          </a:p>
          <a:p>
            <a:r>
              <a:rPr lang="en-US" dirty="0" smtClean="0"/>
              <a:t>Framework and code is available on GitHub</a:t>
            </a:r>
          </a:p>
          <a:p>
            <a:r>
              <a:rPr lang="en-US" dirty="0">
                <a:hlinkClick r:id="rId2"/>
              </a:rPr>
              <a:t>https://powerbi.microsoft.com/custom-visuals</a:t>
            </a:r>
            <a:r>
              <a:rPr lang="en-US" dirty="0" smtClean="0">
                <a:hlinkClick r:id="rId2"/>
              </a:rPr>
              <a:t>/</a:t>
            </a:r>
            <a:r>
              <a:rPr lang="en-US" dirty="0" smtClean="0"/>
              <a:t> </a:t>
            </a:r>
            <a:endParaRPr lang="en-US" dirty="0"/>
          </a:p>
          <a:p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github.com/Microsoft/PowerBI-visuals</a:t>
            </a:r>
            <a:r>
              <a:rPr lang="en-US" dirty="0" smtClean="0"/>
              <a:t> 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75084" y="1569027"/>
            <a:ext cx="4700236" cy="5175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24416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embed a report into an </a:t>
            </a:r>
            <a:r>
              <a:rPr lang="en-US" dirty="0" smtClean="0"/>
              <a:t>app, using a REST API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21417" y="2326829"/>
            <a:ext cx="7749166" cy="44011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230956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uses an </a:t>
            </a:r>
            <a:r>
              <a:rPr lang="en-US" dirty="0" err="1"/>
              <a:t>IFrame</a:t>
            </a:r>
            <a:r>
              <a:rPr lang="en-US" dirty="0"/>
              <a:t> in the browser</a:t>
            </a:r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3040" y="2264959"/>
            <a:ext cx="8085920" cy="4445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097293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Pandora //build/ Team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Mark Sengamalay</a:t>
            </a:r>
          </a:p>
          <a:p>
            <a:r>
              <a:rPr lang="en-US" dirty="0" smtClean="0"/>
              <a:t>Phillip Kennedy</a:t>
            </a:r>
          </a:p>
          <a:p>
            <a:r>
              <a:rPr lang="en-US" dirty="0" smtClean="0"/>
              <a:t>Eric Rubin</a:t>
            </a:r>
          </a:p>
          <a:p>
            <a:r>
              <a:rPr lang="en-US" dirty="0" smtClean="0"/>
              <a:t>Stan Bice</a:t>
            </a:r>
          </a:p>
          <a:p>
            <a:r>
              <a:rPr lang="en-US" dirty="0" smtClean="0"/>
              <a:t>Todd Steele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3726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Embedded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cache the data to keep costs down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12980" y="2287949"/>
            <a:ext cx="8047839" cy="4330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1660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Power BI 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11129" y="1454727"/>
            <a:ext cx="9369741" cy="5295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184176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en-US" dirty="0"/>
              <a:t>Delivering Applications at Scale with </a:t>
            </a:r>
            <a:r>
              <a:rPr lang="en-US" dirty="0" err="1"/>
              <a:t>DocumentDB</a:t>
            </a:r>
            <a:r>
              <a:rPr lang="en-US" dirty="0"/>
              <a:t>, Azure's NoSQL Document Database</a:t>
            </a:r>
          </a:p>
          <a:p>
            <a:pPr lvl="2"/>
            <a:r>
              <a:rPr lang="en-US" dirty="0" smtClean="0">
                <a:hlinkClick r:id="rId2"/>
              </a:rPr>
              <a:t>https</a:t>
            </a:r>
            <a:r>
              <a:rPr lang="en-US" dirty="0">
                <a:hlinkClick r:id="rId2"/>
              </a:rPr>
              <a:t>://</a:t>
            </a:r>
            <a:r>
              <a:rPr lang="en-US" dirty="0" smtClean="0">
                <a:hlinkClick r:id="rId2"/>
              </a:rPr>
              <a:t>channel9.msdn.com/Events/Build/2016/B840</a:t>
            </a:r>
            <a:r>
              <a:rPr lang="en-US" dirty="0" smtClean="0"/>
              <a:t> </a:t>
            </a:r>
          </a:p>
          <a:p>
            <a:pPr lvl="1"/>
            <a:r>
              <a:rPr lang="en-US" dirty="0"/>
              <a:t>Modeling Data for NoSQL Document </a:t>
            </a:r>
            <a:r>
              <a:rPr lang="en-US" dirty="0" smtClean="0"/>
              <a:t>Databases</a:t>
            </a:r>
          </a:p>
          <a:p>
            <a:pPr lvl="2"/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channel9.msdn.com/Events/Build/2016/P468</a:t>
            </a:r>
            <a:r>
              <a:rPr lang="en-US" dirty="0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7093495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Case Study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Used by the #1 app on the iTunes </a:t>
            </a:r>
            <a:r>
              <a:rPr lang="en-US" dirty="0"/>
              <a:t>A</a:t>
            </a:r>
            <a:r>
              <a:rPr lang="en-US" dirty="0" smtClean="0"/>
              <a:t>pp </a:t>
            </a:r>
            <a:r>
              <a:rPr lang="en-US" dirty="0"/>
              <a:t>S</a:t>
            </a:r>
            <a:r>
              <a:rPr lang="en-US" dirty="0" smtClean="0"/>
              <a:t>tore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4074" y="2471528"/>
            <a:ext cx="6803851" cy="403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581004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DocumentDB</a:t>
            </a:r>
            <a:r>
              <a:rPr lang="en-US" dirty="0" smtClean="0"/>
              <a:t> – Backend Architecture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Using the right tool for the right job</a:t>
            </a:r>
          </a:p>
          <a:p>
            <a:r>
              <a:rPr lang="en-US" dirty="0" smtClean="0"/>
              <a:t>Choose the tools for performance</a:t>
            </a:r>
          </a:p>
          <a:p>
            <a:r>
              <a:rPr lang="en-US" dirty="0" smtClean="0"/>
              <a:t>With non-structured data, relational database schemas creates difficulties for scalability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07282" y="3350801"/>
            <a:ext cx="5757872" cy="341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6023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techniques to scale the data:</a:t>
            </a:r>
          </a:p>
          <a:p>
            <a:pPr lvl="1"/>
            <a:r>
              <a:rPr lang="en-US" dirty="0" smtClean="0"/>
              <a:t>Partitions</a:t>
            </a:r>
          </a:p>
          <a:p>
            <a:pPr lvl="1"/>
            <a:r>
              <a:rPr lang="en-US" dirty="0" smtClean="0"/>
              <a:t>Secondary indexes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96691" y="2279848"/>
            <a:ext cx="7401377" cy="4499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994448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 smtClean="0"/>
              <a:t> - Scalability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Design the data and API calls to utilize the scalability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9357" y="2250793"/>
            <a:ext cx="7333286" cy="43612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233625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DocumentDB</a:t>
            </a:r>
            <a:r>
              <a:rPr lang="en-US" dirty="0"/>
              <a:t> </a:t>
            </a:r>
            <a:r>
              <a:rPr lang="en-US" dirty="0" smtClean="0"/>
              <a:t>- Resources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02220" y="1453994"/>
            <a:ext cx="9069360" cy="52618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61954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Build 2016 Videos on Channel 9 –</a:t>
            </a:r>
          </a:p>
          <a:p>
            <a:pPr lvl="1"/>
            <a:r>
              <a:rPr lang="nn-NO" dirty="0"/>
              <a:t>Maps: Microsoft’s Modern Mapping </a:t>
            </a:r>
            <a:r>
              <a:rPr lang="nn-NO" dirty="0" smtClean="0"/>
              <a:t>Platform</a:t>
            </a:r>
          </a:p>
          <a:p>
            <a:pPr lvl="2"/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channel9.msdn.com/Events/Build/2016/B867</a:t>
            </a:r>
            <a:r>
              <a:rPr lang="en-US" dirty="0" smtClean="0"/>
              <a:t> </a:t>
            </a:r>
            <a:endParaRPr lang="en-US" dirty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5715568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SDK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Lots of improvements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01937" y="1362319"/>
            <a:ext cx="6943672" cy="53952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91799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3141901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V8 Key Features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Blue – V7 key features</a:t>
            </a:r>
          </a:p>
          <a:p>
            <a:r>
              <a:rPr lang="en-US" dirty="0" smtClean="0"/>
              <a:t>Green – V8 key features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39847" y="1582304"/>
            <a:ext cx="6803851" cy="5168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4828461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Bing Maps – Call to Action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30848" y="1485900"/>
            <a:ext cx="7012104" cy="52847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534063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More Interesting </a:t>
            </a:r>
            <a:r>
              <a:rPr lang="en-US" dirty="0" smtClean="0"/>
              <a:t>Things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Xbox Dev Mode</a:t>
            </a:r>
          </a:p>
          <a:p>
            <a:r>
              <a:rPr lang="en-US" dirty="0" smtClean="0"/>
              <a:t>Desktop App </a:t>
            </a:r>
            <a:r>
              <a:rPr lang="en-US" dirty="0" smtClean="0"/>
              <a:t>Converter</a:t>
            </a:r>
          </a:p>
          <a:p>
            <a:pPr lvl="1"/>
            <a:r>
              <a:rPr lang="en-US" dirty="0" smtClean="0"/>
              <a:t>Convert Win32 apps to Universal Windows Platform</a:t>
            </a:r>
            <a:endParaRPr lang="en-US" dirty="0" smtClean="0"/>
          </a:p>
          <a:p>
            <a:r>
              <a:rPr lang="en-US" dirty="0" err="1" smtClean="0"/>
              <a:t>Hololens</a:t>
            </a:r>
            <a:endParaRPr lang="en-US" dirty="0" smtClean="0"/>
          </a:p>
          <a:p>
            <a:pPr lvl="1"/>
            <a:r>
              <a:rPr lang="en-US" dirty="0" smtClean="0"/>
              <a:t>Yes it’s a thing but the lines were way too long for me to deal with</a:t>
            </a:r>
            <a:endParaRPr lang="en-US" dirty="0" smtClean="0"/>
          </a:p>
          <a:p>
            <a:r>
              <a:rPr lang="en-US" dirty="0" smtClean="0"/>
              <a:t>Azure IoT starter kits</a:t>
            </a:r>
          </a:p>
          <a:p>
            <a:r>
              <a:rPr lang="en-US" dirty="0" err="1" smtClean="0"/>
              <a:t>HockeyApp</a:t>
            </a:r>
            <a:endParaRPr lang="en-US" dirty="0" smtClean="0"/>
          </a:p>
          <a:p>
            <a:r>
              <a:rPr lang="en-US" dirty="0" smtClean="0"/>
              <a:t>Azure Resource Manager</a:t>
            </a:r>
          </a:p>
          <a:p>
            <a:r>
              <a:rPr lang="en-US" dirty="0" smtClean="0"/>
              <a:t>Server 2016 / Nano Server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77126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Slides and notes </a:t>
            </a:r>
            <a:r>
              <a:rPr lang="en-US" dirty="0"/>
              <a:t>available online at </a:t>
            </a:r>
            <a:r>
              <a:rPr lang="en-US" dirty="0">
                <a:hlinkClick r:id="rId2"/>
              </a:rPr>
              <a:t>http</a:t>
            </a:r>
            <a:r>
              <a:rPr lang="en-US">
                <a:hlinkClick r:id="rId2"/>
              </a:rPr>
              <a:t>://</a:t>
            </a:r>
            <a:r>
              <a:rPr lang="en-US" smtClean="0">
                <a:hlinkClick r:id="rId2"/>
              </a:rPr>
              <a:t>bit.ly/baltomsdn201605</a:t>
            </a:r>
            <a:r>
              <a:rPr lang="en-US" smtClean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446933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Xamarin Tools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63157"/>
            <a:ext cx="10233800" cy="4871509"/>
          </a:xfrm>
        </p:spPr>
        <p:txBody>
          <a:bodyPr/>
          <a:lstStyle/>
          <a:p>
            <a:r>
              <a:rPr lang="en-US" dirty="0" smtClean="0"/>
              <a:t>Free for all versions of Visual Studio</a:t>
            </a:r>
          </a:p>
          <a:p>
            <a:r>
              <a:rPr lang="en-US" dirty="0" smtClean="0"/>
              <a:t>Open Source</a:t>
            </a:r>
          </a:p>
          <a:p>
            <a:r>
              <a:rPr lang="en-US" dirty="0" smtClean="0"/>
              <a:t>MIT License</a:t>
            </a:r>
          </a:p>
          <a:p>
            <a:r>
              <a:rPr lang="en-US" dirty="0" smtClean="0"/>
              <a:t>iOS Emulator for Visual Studio</a:t>
            </a:r>
          </a:p>
          <a:p>
            <a:r>
              <a:rPr lang="en-US" dirty="0" smtClean="0"/>
              <a:t>Xamarin joins the .NET Foundation</a:t>
            </a:r>
          </a:p>
          <a:p>
            <a:r>
              <a:rPr lang="en-US" dirty="0"/>
              <a:t>Workbooks (</a:t>
            </a:r>
            <a:r>
              <a:rPr lang="en-US" dirty="0">
                <a:hlinkClick r:id="rId3"/>
              </a:rPr>
              <a:t>https://developer.xamarin.com/guides/cross-platform/workbooks</a:t>
            </a:r>
            <a:r>
              <a:rPr lang="en-US" dirty="0" smtClean="0">
                <a:hlinkClick r:id="rId3"/>
              </a:rPr>
              <a:t>/</a:t>
            </a:r>
            <a:r>
              <a:rPr lang="en-US" dirty="0" smtClean="0"/>
              <a:t>)</a:t>
            </a:r>
          </a:p>
          <a:p>
            <a:r>
              <a:rPr lang="en-US" dirty="0"/>
              <a:t>Inspector (</a:t>
            </a:r>
            <a:r>
              <a:rPr lang="en-US" dirty="0">
                <a:hlinkClick r:id="rId4"/>
              </a:rPr>
              <a:t>https://developer.xamarin.com/guides/cross-platform/inspector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52951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04067" y="991659"/>
            <a:ext cx="5715000" cy="4672542"/>
          </a:xfrm>
        </p:spPr>
        <p:txBody>
          <a:bodyPr>
            <a:normAutofit/>
          </a:bodyPr>
          <a:lstStyle/>
          <a:p>
            <a:r>
              <a:rPr lang="en-US" sz="9600" dirty="0" smtClean="0"/>
              <a:t>Xamarin is Free!!!!</a:t>
            </a:r>
            <a:endParaRPr lang="en-US" sz="9600" dirty="0"/>
          </a:p>
        </p:txBody>
      </p:sp>
    </p:spTree>
    <p:extLst>
      <p:ext uri="{BB962C8B-B14F-4D97-AF65-F5344CB8AC3E}">
        <p14:creationId xmlns:p14="http://schemas.microsoft.com/office/powerpoint/2010/main" val="7366245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&amp; 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RC2 available now</a:t>
            </a:r>
          </a:p>
          <a:p>
            <a:pPr lvl="1"/>
            <a:r>
              <a:rPr lang="en-US" dirty="0"/>
              <a:t>T</a:t>
            </a:r>
            <a:r>
              <a:rPr lang="en-US" dirty="0" smtClean="0"/>
              <a:t>ooling is considered as “preview 1”</a:t>
            </a:r>
            <a:endParaRPr lang="en-US" dirty="0"/>
          </a:p>
          <a:p>
            <a:r>
              <a:rPr lang="en-US" dirty="0" smtClean="0"/>
              <a:t>RTM by end of June</a:t>
            </a:r>
          </a:p>
          <a:p>
            <a:pPr lvl="1"/>
            <a:r>
              <a:rPr lang="en-US" dirty="0" smtClean="0"/>
              <a:t>Tooling will be considered “preview 2”</a:t>
            </a:r>
            <a:endParaRPr lang="en-US" dirty="0"/>
          </a:p>
          <a:p>
            <a:r>
              <a:rPr lang="en-US" dirty="0" smtClean="0"/>
              <a:t>Tooling will RTM with Visual Studio “15”</a:t>
            </a:r>
          </a:p>
          <a:p>
            <a:pPr lvl="1"/>
            <a:r>
              <a:rPr lang="en-US" dirty="0" smtClean="0"/>
              <a:t>Preview 2 available </a:t>
            </a:r>
            <a:r>
              <a:rPr lang="en-US" dirty="0"/>
              <a:t>at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www.visualstudio.com/downloads/visual-studio-next-downloads-vs</a:t>
            </a:r>
            <a:r>
              <a:rPr lang="en-US" dirty="0" smtClean="0"/>
              <a:t> </a:t>
            </a:r>
          </a:p>
          <a:p>
            <a:r>
              <a:rPr lang="en-US" dirty="0">
                <a:hlinkClick r:id="rId4"/>
              </a:rPr>
              <a:t>http://dot.net</a:t>
            </a:r>
            <a:r>
              <a:rPr lang="en-US" dirty="0" smtClean="0">
                <a:hlinkClick r:id="rId4"/>
              </a:rPr>
              <a:t>/</a:t>
            </a:r>
            <a:r>
              <a:rPr lang="en-US" dirty="0" smtClean="0"/>
              <a:t> </a:t>
            </a:r>
          </a:p>
          <a:p>
            <a:r>
              <a:rPr lang="en-US" dirty="0" smtClean="0"/>
              <a:t>Side by side installations</a:t>
            </a:r>
          </a:p>
        </p:txBody>
      </p:sp>
    </p:spTree>
    <p:extLst>
      <p:ext uri="{BB962C8B-B14F-4D97-AF65-F5344CB8AC3E}">
        <p14:creationId xmlns:p14="http://schemas.microsoft.com/office/powerpoint/2010/main" val="3010943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sp>
        <p:nvSpPr>
          <p:cNvPr id="8" name="Content Placeholder 7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.NET on all platforms</a:t>
            </a:r>
          </a:p>
          <a:p>
            <a:pPr lvl="1"/>
            <a:r>
              <a:rPr lang="en-US" dirty="0" smtClean="0"/>
              <a:t>Windows, Linux, OS X</a:t>
            </a:r>
          </a:p>
          <a:p>
            <a:pPr lvl="1"/>
            <a:r>
              <a:rPr lang="en-US" dirty="0" smtClean="0"/>
              <a:t>Android &amp; iOS (Xamarin)</a:t>
            </a:r>
          </a:p>
          <a:p>
            <a:r>
              <a:rPr lang="en-US" dirty="0" smtClean="0"/>
              <a:t>.NET on all devices</a:t>
            </a:r>
          </a:p>
          <a:p>
            <a:pPr lvl="1"/>
            <a:r>
              <a:rPr lang="en-US" dirty="0" smtClean="0"/>
              <a:t>Raspberry Pi/Arduino </a:t>
            </a:r>
            <a:r>
              <a:rPr lang="en-US" dirty="0" smtClean="0">
                <a:sym typeface="Wingdings" panose="05000000000000000000" pitchFamily="2" charset="2"/>
              </a:rPr>
              <a:t> 32 core/448GB RAM (GS5 VM)  distributed cluster (Azure Service </a:t>
            </a:r>
            <a:r>
              <a:rPr lang="en-US" dirty="0">
                <a:sym typeface="Wingdings" panose="05000000000000000000" pitchFamily="2" charset="2"/>
              </a:rPr>
              <a:t>F</a:t>
            </a:r>
            <a:r>
              <a:rPr lang="en-US" dirty="0" smtClean="0">
                <a:sym typeface="Wingdings" panose="05000000000000000000" pitchFamily="2" charset="2"/>
              </a:rPr>
              <a:t>abric/Akka)</a:t>
            </a:r>
            <a:endParaRPr lang="en-US" dirty="0" smtClean="0"/>
          </a:p>
          <a:p>
            <a:r>
              <a:rPr lang="en-US" dirty="0" smtClean="0"/>
              <a:t>.NET </a:t>
            </a:r>
            <a:r>
              <a:rPr lang="en-US" dirty="0"/>
              <a:t>on any </a:t>
            </a:r>
            <a:r>
              <a:rPr lang="en-US" dirty="0" smtClean="0"/>
              <a:t>cloud</a:t>
            </a:r>
          </a:p>
          <a:p>
            <a:pPr lvl="1"/>
            <a:r>
              <a:rPr lang="en-US" dirty="0" smtClean="0"/>
              <a:t>Azure</a:t>
            </a:r>
            <a:r>
              <a:rPr lang="en-US" dirty="0"/>
              <a:t>, EC2, GDE, </a:t>
            </a:r>
            <a:r>
              <a:rPr lang="en-US" dirty="0" smtClean="0"/>
              <a:t>Docker, OpenStack</a:t>
            </a:r>
            <a:endParaRPr lang="en-US" dirty="0"/>
          </a:p>
          <a:p>
            <a:pPr lvl="1"/>
            <a:r>
              <a:rPr lang="en-US" dirty="0"/>
              <a:t>Also – Docker on Windows</a:t>
            </a:r>
            <a:r>
              <a:rPr lang="en-US" dirty="0" smtClean="0"/>
              <a:t>!!! Woo </a:t>
            </a:r>
            <a:r>
              <a:rPr lang="en-US" dirty="0" err="1" smtClean="0"/>
              <a:t>hoo</a:t>
            </a:r>
            <a:r>
              <a:rPr lang="en-US" dirty="0" smtClean="0"/>
              <a:t>!!!</a:t>
            </a: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385712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.NET Core 1.0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1671430" y="1436158"/>
            <a:ext cx="8849140" cy="486304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43933" y="6426200"/>
            <a:ext cx="474976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http://www.hanselman.com/blog/AnUpdateOnASPNETCore10RC2.aspx</a:t>
            </a:r>
          </a:p>
        </p:txBody>
      </p:sp>
    </p:spTree>
    <p:extLst>
      <p:ext uri="{BB962C8B-B14F-4D97-AF65-F5344CB8AC3E}">
        <p14:creationId xmlns:p14="http://schemas.microsoft.com/office/powerpoint/2010/main" val="2860464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ASP.NET Core 1.0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0000" y="1529292"/>
            <a:ext cx="10233800" cy="4351338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Built on a new .NET Execution Environment (DNX)</a:t>
            </a:r>
          </a:p>
          <a:p>
            <a:r>
              <a:rPr lang="en-US" dirty="0" smtClean="0"/>
              <a:t>Runs on framework 4.6 &amp; Core 1.0</a:t>
            </a:r>
          </a:p>
          <a:p>
            <a:pPr lvl="1"/>
            <a:r>
              <a:rPr lang="en-US" dirty="0"/>
              <a:t>Completely OSS when running on .NET Core </a:t>
            </a:r>
            <a:r>
              <a:rPr lang="en-US" dirty="0" smtClean="0"/>
              <a:t>1.0</a:t>
            </a:r>
          </a:p>
          <a:p>
            <a:r>
              <a:rPr lang="en-US" dirty="0" smtClean="0"/>
              <a:t>Unified controller classes</a:t>
            </a:r>
          </a:p>
          <a:p>
            <a:r>
              <a:rPr lang="en-US" dirty="0" smtClean="0"/>
              <a:t>Modular, composable middleware</a:t>
            </a:r>
          </a:p>
          <a:p>
            <a:pPr lvl="1"/>
            <a:r>
              <a:rPr lang="en-US" dirty="0" smtClean="0"/>
              <a:t>Routes can include only necessary support modules (think non visible)</a:t>
            </a:r>
          </a:p>
          <a:p>
            <a:r>
              <a:rPr lang="en-US" dirty="0" smtClean="0"/>
              <a:t>Includes support for package managers other that NuGet (Bower, NPM)</a:t>
            </a:r>
          </a:p>
          <a:p>
            <a:r>
              <a:rPr lang="en-US" dirty="0" smtClean="0"/>
              <a:t>Event bindings for build tasks (Gulp)</a:t>
            </a:r>
          </a:p>
          <a:p>
            <a:r>
              <a:rPr lang="en-US" dirty="0" smtClean="0"/>
              <a:t>Tag helpers simplify markup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644177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pth">
  <a:themeElements>
    <a:clrScheme name="Depth">
      <a:dk1>
        <a:sysClr val="windowText" lastClr="000000"/>
      </a:dk1>
      <a:lt1>
        <a:sysClr val="window" lastClr="FFFFFF"/>
      </a:lt1>
      <a:dk2>
        <a:srgbClr val="454551"/>
      </a:dk2>
      <a:lt2>
        <a:srgbClr val="F2ACD2"/>
      </a:lt2>
      <a:accent1>
        <a:srgbClr val="E32D91"/>
      </a:accent1>
      <a:accent2>
        <a:srgbClr val="C830CC"/>
      </a:accent2>
      <a:accent3>
        <a:srgbClr val="4EA6DC"/>
      </a:accent3>
      <a:accent4>
        <a:srgbClr val="4775E7"/>
      </a:accent4>
      <a:accent5>
        <a:srgbClr val="8971E1"/>
      </a:accent5>
      <a:accent6>
        <a:srgbClr val="D54773"/>
      </a:accent6>
      <a:hlink>
        <a:srgbClr val="6B9F25"/>
      </a:hlink>
      <a:folHlink>
        <a:srgbClr val="8C8C8C"/>
      </a:folHlink>
    </a:clrScheme>
    <a:fontScheme name="Depth">
      <a:maj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Corbel" panose="020B0503020204020204"/>
        <a:ea typeface=""/>
        <a:cs typeface=""/>
        <a:font script="Jpan" typeface="HGｺﾞｼｯｸM"/>
        <a:font script="Hang" typeface="HY엽서L"/>
        <a:font script="Hans" typeface="华文楷体"/>
        <a:font script="Hant" typeface="新細明體"/>
        <a:font script="Arab" typeface="Tahoma"/>
        <a:font script="Hebr" typeface="Miriam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epth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epth" id="{7BEAFC2A-325C-49C4-AC08-2B765DA903F9}" vid="{3016C5A4-E631-4977-A608-ACFB4755262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TM04033923[[fn=Depth]]</Template>
  <TotalTime>10712</TotalTime>
  <Words>1062</Words>
  <Application>Microsoft Office PowerPoint</Application>
  <PresentationFormat>Widescreen</PresentationFormat>
  <Paragraphs>212</Paragraphs>
  <Slides>33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8" baseType="lpstr">
      <vt:lpstr>Arial</vt:lpstr>
      <vt:lpstr>Calibri</vt:lpstr>
      <vt:lpstr>Corbel</vt:lpstr>
      <vt:lpstr>Wingdings</vt:lpstr>
      <vt:lpstr>Depth</vt:lpstr>
      <vt:lpstr>Microsoft //build/ 2016 </vt:lpstr>
      <vt:lpstr>Pandora //build/ Team</vt:lpstr>
      <vt:lpstr>Xamarin is Free!!!!</vt:lpstr>
      <vt:lpstr>Xamarin Tools</vt:lpstr>
      <vt:lpstr>Xamarin is Free!!!!</vt:lpstr>
      <vt:lpstr>.NET Core &amp; ASP.NET Core 1.0</vt:lpstr>
      <vt:lpstr>.NET Core 1.0</vt:lpstr>
      <vt:lpstr>.NET Core 1.0</vt:lpstr>
      <vt:lpstr>ASP.NET Core 1.0</vt:lpstr>
      <vt:lpstr>Cortana Intelligence Suite</vt:lpstr>
      <vt:lpstr>Bots all the Things!</vt:lpstr>
      <vt:lpstr>Azure</vt:lpstr>
      <vt:lpstr>Windows 10 Anniversary</vt:lpstr>
      <vt:lpstr>Office</vt:lpstr>
      <vt:lpstr>Power BI</vt:lpstr>
      <vt:lpstr>Power BI – Visuals Gallery</vt:lpstr>
      <vt:lpstr>Power BI – Custom Visuals</vt:lpstr>
      <vt:lpstr>Power BI - Embedded</vt:lpstr>
      <vt:lpstr>Power BI - Embedded</vt:lpstr>
      <vt:lpstr>Power BI - Embedded</vt:lpstr>
      <vt:lpstr>Power BI - Resources</vt:lpstr>
      <vt:lpstr>DocumentDB</vt:lpstr>
      <vt:lpstr>DocumentDB – Case Study</vt:lpstr>
      <vt:lpstr>DocumentDB – Backend Architecture</vt:lpstr>
      <vt:lpstr>DocumentDB - Scalability</vt:lpstr>
      <vt:lpstr>DocumentDB - Scalability</vt:lpstr>
      <vt:lpstr>DocumentDB - Resources</vt:lpstr>
      <vt:lpstr>Bing Maps</vt:lpstr>
      <vt:lpstr>Bing Maps – V8 SDK</vt:lpstr>
      <vt:lpstr>Bing Maps – V8 Key Features</vt:lpstr>
      <vt:lpstr>Bing Maps – Call to Action</vt:lpstr>
      <vt:lpstr>More Interesting Things</vt:lpstr>
      <vt:lpstr>Questions?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Great UI Design</dc:title>
  <dc:creator>Matt Burleigh</dc:creator>
  <cp:lastModifiedBy>Matt Burleigh</cp:lastModifiedBy>
  <cp:revision>141</cp:revision>
  <dcterms:created xsi:type="dcterms:W3CDTF">2015-11-10T18:13:20Z</dcterms:created>
  <dcterms:modified xsi:type="dcterms:W3CDTF">2016-05-23T18:58:48Z</dcterms:modified>
</cp:coreProperties>
</file>